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10" r:id="rId51"/>
    <p:sldId id="309" r:id="rId52"/>
    <p:sldId id="311" r:id="rId53"/>
    <p:sldId id="308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9" r:id="rId71"/>
    <p:sldId id="328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90" y="6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2/23/2024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en.wikipedia.org/wiki/Set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8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2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DDEF-D9FE-9ADB-F668-01255417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2BC1-5B1A-C3FB-C491-A1643711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68BA8B7-9EB9-7AD8-FC03-9E6FF4D0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3AEEFE4-ADC7-01D0-C115-FB2A6CE2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E57042-8C50-2113-EC9D-B9E82B07D85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Concepts, Set 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796D9-8BBC-D932-7437-46399A8687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AEC15-170C-EE42-0D6F-D10625FB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0F945-6801-736D-57A7-80BF7784B1C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D2096E-2A9C-E0E1-A6C3-B8901B9C1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0F731F-9BD0-A139-7732-4FFDC9D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0A2C6F4-96DD-5BFF-3240-15673D4BF8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85A58D1-077B-96F3-7290-C00B6D31F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501168"/>
            <a:ext cx="5945393" cy="308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57F-0931-38B4-BEA5-81FA3E80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“Sets Theory”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46D-F89C-B990-6318-758BED89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658522" cy="3986213"/>
          </a:xfrm>
        </p:spPr>
        <p:txBody>
          <a:bodyPr/>
          <a:lstStyle/>
          <a:p>
            <a:r>
              <a:rPr lang="en-US" dirty="0"/>
              <a:t>Set theory is the branch of mathematical logic that studies sets, which can be informally described as collections of objects. Although objects of any kind can be collected into a set, set theory — as a branch of mathematics — is mostly concerned with those that are relevant to mathematics as a whole.</a:t>
            </a:r>
          </a:p>
          <a:p>
            <a:r>
              <a:rPr lang="en-US" dirty="0"/>
              <a:t>The modern study of set theory was initiated by the German mathematicians Richard Dedekind and Georg Cantor in the 1870s.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DFED-21D2-35C5-C1FF-806514D95469}"/>
              </a:ext>
            </a:extLst>
          </p:cNvPr>
          <p:cNvSpPr txBox="1"/>
          <p:nvPr/>
        </p:nvSpPr>
        <p:spPr>
          <a:xfrm>
            <a:off x="1192306" y="1821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https://en.wikipedia.org/wiki/Set_theory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69CDF0-2079-6104-CF2E-B8CC664D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6" y="2190749"/>
            <a:ext cx="258127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Essays On The Theory Of Numbers (LARGE PRINT EDITION): Richard Dedekind ...">
            <a:extLst>
              <a:ext uri="{FF2B5EF4-FFF2-40B4-BE49-F238E27FC236}">
                <a16:creationId xmlns:a16="http://schemas.microsoft.com/office/drawing/2014/main" id="{07E2D6A2-7F0A-A6D7-FC95-6BA0BE20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05" y="2885756"/>
            <a:ext cx="1764001" cy="23818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D7C-FA6D-ACAB-1459-F8B42D04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of Sets</a:t>
            </a:r>
          </a:p>
        </p:txBody>
      </p:sp>
      <p:pic>
        <p:nvPicPr>
          <p:cNvPr id="1026" name="Picture 2" descr="Comprehensive List of Set Theory Symbols | Math Vault">
            <a:extLst>
              <a:ext uri="{FF2B5EF4-FFF2-40B4-BE49-F238E27FC236}">
                <a16:creationId xmlns:a16="http://schemas.microsoft.com/office/drawing/2014/main" id="{EB96216A-DC87-420C-5127-381FE0043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" y="2092406"/>
            <a:ext cx="3642422" cy="30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4A0C-8A35-AFAF-085A-D620A840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41" y="1903871"/>
            <a:ext cx="2480910" cy="281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C5A38-3633-D625-BFE1-4402F2BD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08" y="3968240"/>
            <a:ext cx="2455909" cy="2814637"/>
          </a:xfrm>
          <a:prstGeom prst="rect">
            <a:avLst/>
          </a:prstGeom>
        </p:spPr>
      </p:pic>
      <p:pic>
        <p:nvPicPr>
          <p:cNvPr id="1028" name="Picture 4" descr="Drawing the Powerset of a Set using Java and GraphViz (Hasse Diagram ...">
            <a:extLst>
              <a:ext uri="{FF2B5EF4-FFF2-40B4-BE49-F238E27FC236}">
                <a16:creationId xmlns:a16="http://schemas.microsoft.com/office/drawing/2014/main" id="{A86B7055-A744-774B-4391-569D60C5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7" y="1969636"/>
            <a:ext cx="2654274" cy="30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9F24-6E82-E0C1-7E89-2301082F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E4A-31F9-6C1B-C53E-57E548F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D040C70-FAE2-3ED9-EE3B-7F28B2C7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CD9245-9368-524B-E988-9957E6A0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DD9912-0261-D52F-F067-304CEFBFC29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Sets Relationships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7585F-2AE3-75B7-8763-271123DC158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C96AD-0616-748A-995B-FF1406C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EB92BD-868C-95EB-C1E1-31D4D1963D9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109146D-77EB-552C-1D66-2657DE0F227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8748A0-ED38-B842-17AF-1E275125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CAC420B-2972-EB4F-F0D1-E1201DDC64B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F187-047C-D142-E3A2-96275E71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93676" y="2396356"/>
            <a:ext cx="6047718" cy="338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0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D2AF-2C23-A840-5F87-C9FA997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554B1-8EFB-41DF-F64A-3112868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5" y="2522119"/>
            <a:ext cx="6151582" cy="34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DFE2-86B7-D60A-3187-2BA4925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E3B3EF0-8B09-B16A-CC61-967F69F2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F812113-D037-4628-1115-92FEAD7F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F5B49-02AE-42D9-511B-FC0913EF13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Set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2B75-45DE-D92D-7CF9-BB333432BF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2438E-26BA-34C4-2E63-70F46BA3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FD05F-FF30-F058-674C-6DF76D89C60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47DFD1-CDDD-0390-DA79-0E38D933714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D3EF9F-8C36-4607-4188-24961141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5390DF5-E328-C14D-3FCB-F5D40062AD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17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C4CFD-ED9C-03EF-B571-84F4A6BC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CCD9E-BCB9-4079-56DF-0DCE1D35D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72648"/>
            <a:ext cx="5920866" cy="356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5E561-A679-9CC6-CF51-2376BBE0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F7CCFB6-1DEC-1FD1-538B-50A0CE4E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93108DE-8215-3480-E2BB-C60990B47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258933-852C-75D1-13DA-5A00F121CF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(0) Concept (1) Or (2) 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50904-B076-A383-573E-64264514D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8DD6C-A12D-1142-153C-D57AFA24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676EB99-7EB7-E016-85DC-A11B8501E96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33114E-42B6-1A79-E8F1-7F9F0B5954A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EA2E90-F222-6E7E-AB76-40ED0770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E17EBA2-B4F7-E05E-0FCE-FE06A64C057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6030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AF2-5A8A-1020-6D46-A147F156E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ADCFF5-B9DF-250D-9DB2-FE89E73EF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33728"/>
            <a:ext cx="5931398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CD005-2CCF-1B69-CCF5-AC10F044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2DCD34-19DE-D5F9-DF4D-766E53CA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E9FAB6-5D61-B6D3-0F6E-3EA02CE5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E1F4C12-5123-633C-4C4E-33B296936A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Generating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22990-88C5-635E-8CD8-5E1812621F8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FEEBEF-9FA8-3D2A-9424-DDE42ED12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3D3C057-357B-ECAD-B8CF-4D763CB54E3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3DF64C6-651C-E7E6-A083-76824A3AE6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0A3CA5-4C53-89FE-E062-14C625C94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E850CB1-6E9B-E03C-52A4-9BF02FD0A9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4774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A86C-5DE0-9D00-7F98-33A19056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26909F-33F0-010E-0445-568E3E499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53853"/>
            <a:ext cx="574125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E3EEC-2ABD-C8D0-E399-B1B707F1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250005C-E12E-3947-F499-6FBDC53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A420159-C409-F08F-C5FC-377F93C9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0F2A12-B0E8-B0D1-413D-360A57601B9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Non-Uniform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45F68-31C4-BDB7-CE80-DD6A0189CB7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0F192-968C-6B23-2E4E-C59AC73F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616900-2D45-DD35-7554-342EE2AEE0A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CB1CC35-D7CA-1D33-9F6B-781A6294024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5C08F8-19BA-D886-5A80-90DFC0AC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427DB23-4843-22C6-7F23-879942B952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0504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E476-301D-D690-048D-8B3FBC0F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7A5B0C-3B0F-D7DE-3F93-3890EE05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324" y="2186959"/>
            <a:ext cx="6422539" cy="371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C2BDA-2AED-85C6-4006-1CB4968D1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CEC9B86-72B8-941A-50E1-FB5BEF0D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88F3563-1F5A-22AD-61BD-1DF952A1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63D8CE-ED25-D5E7-C77D-26D066CD428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Using Venn Diagrams to Visualize Relationships Between Sets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B9CD4-CEB6-EEF6-8E93-54365BE12B8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46097F-C892-982F-3403-1FC24A4A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0BEFBC-E237-07F5-BD81-D1B52E7872A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F987443-361D-1998-115D-ADF8AE5D91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E0A784-160C-6A0D-F6F2-51B4862F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7D6396F-0199-59F4-46B7-DEE050288B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63E774-90EB-B9AF-81D9-E3A37706B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4611965"/>
            <a:ext cx="2196458" cy="2184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29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7DFE-F12F-FA69-AE3D-69E31998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E1496D-5191-CDB3-1BE9-7D05DA8AA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1681" y="2310531"/>
            <a:ext cx="5711143" cy="33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5610F-8C80-1D8D-FA83-117F5E70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B2970D1-C8B4-385E-5A0C-36220DCBB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F6A5B02-1BFF-4AA6-D7FA-CB88F7E3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36FBEC-9212-4B8E-1DF3-58C32196D76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Law of Large Numbers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77D0C-746F-F782-1640-0CBFC963B9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F77E46-DBB0-D1C4-139C-A0AB781BD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346BFE-54A9-5046-F36F-A604A461B37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C828ACB-DDB3-A329-D5E9-AC18BEE2F1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8D539A-3739-3BB6-F1B5-2ADB63B3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4372A25-7555-CD2B-B452-B0C6F1DB7E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7646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137B8-04FB-3A79-558B-4895F23DE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06E6-6186-BB99-2D40-49822DAD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7EC5E7C-818A-C421-F465-3E466F75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1C23D06-1AE8-733B-8B7A-BB12B2D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21196E-9701-6189-5E30-4FA8551FAA1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How Many Tosses Before You Run Out of Money?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53ABB-C31B-6DE0-2E01-735A7AE863D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4207F6-82A6-1B13-21A1-4B65B6D3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1B124F-B48F-0AB2-60BA-6008950FF32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5C9B85-2CE4-1986-937D-486445EC505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66D097-4417-9A55-20D0-FED5310B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2490EEB-C7C1-AD5B-81EC-4E407BF0A5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CCEC04-7B89-C94F-DB12-8F12BB9AA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55160" y="2337611"/>
            <a:ext cx="5896096" cy="3573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4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A0510-3913-54FE-6349-FB9F4ED0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1FC9B6-A3B0-54B6-4D08-3D725BC2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138" y="2223237"/>
            <a:ext cx="5898255" cy="353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92FE2-9794-B095-198F-7CD3E8EB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626AAC9-1BAA-D51E-2714-E61C2BF7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E8BF986-7EC1-9ABA-9D3C-6C0C15E0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3D76C7-53A6-246C-4A2D-01A20F24FA7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Shuffling a Deck of Cards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318E0-6A30-4E18-9087-AFF65778459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217914-38BF-F34E-B32A-2AF6788B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C7B3331-E1E7-AC87-98B0-6DCB33890A3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B53C4CF-FCB5-CD19-AC54-E6D1796D5A7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19F505-924C-3843-9836-A07D4B334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C76CCC9-5B72-990B-F55F-53FEE459CFD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91533-29B0-5A38-0CA4-DC1F81F523C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5011" y="4794583"/>
            <a:ext cx="2726111" cy="146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936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47D5-8857-FB99-9D8A-466A1E8D2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3B23BE-AD1F-4324-A632-ECC11F740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2472" y="2291286"/>
            <a:ext cx="5949940" cy="361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DD8A9-FC34-3770-18B7-4040B647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83C2255-3ACC-4135-21E6-B76B0A79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B134EC6-0EB6-4C2E-418A-69ED14CE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E8BBAA-B8DE-20CB-0EE7-615930EC1E5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 Estimating the Area of a Circle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AA2AB-F67B-2D9F-CAE2-A66562F2E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424CBA-A24B-8297-9F13-B13A22496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B9538D-9BD9-3FB1-D9E7-DE5253FAE41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CE0002-9E49-1F30-E138-FF27D83678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3EB806-641D-E2D3-3B18-DE1F8226D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7C8D876-3882-A9E7-2023-552761302F2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9AD768-0D96-ECDE-E20F-26135977B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3261" y="2048655"/>
            <a:ext cx="1798132" cy="2050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28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FAFD0-04C9-0858-83C4-E91DAFD3E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628AE5-F98A-9736-BE21-AFBD5C2C0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681" y="2237752"/>
            <a:ext cx="5917712" cy="305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3600E-072C-B36B-51FD-A4CFB041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CEDF58C-8D9C-11C8-02C4-922E2AAC2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94E9AE5-E40C-3C06-8161-1825B07AD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A539F35-69D8-C87E-F56F-2FF105D2892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Drawing a Circle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4AA91-7DA7-6D71-31C1-08508C21D5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54742A-5A00-18F8-05BF-8FEDEFAD7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7B50-37EC-4B59-CCA7-32EAD1894EC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0DE903D-AA2A-A115-F090-9274FC75844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EDE9A3-F793-E83B-E947-CF09D39BA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521FD2-B920-4CB1-A3B7-1E0646E9619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39452-61C4-5EFF-CCBF-52E7E114D1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8758" y="4221610"/>
            <a:ext cx="2197193" cy="1857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32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E6152-CE99-C93A-246B-84E385A5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2C5F7A-1898-DBC8-FC23-3FA02FBE2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103557"/>
            <a:ext cx="5692713" cy="2898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F07C9-D37A-61DA-B26F-0A5A53FB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3FBA0D8-9C23-6F68-0B11-AA055BAA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59D315-9628-0247-3B27-9B432012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149D1C7-22AE-DEB3-49A9-1257AD15FE4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Creating Animated Figures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6455F3-6FDB-3256-A744-EA309CC57A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108D-E607-187C-ACAB-A5E2BDFBE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70A9A2D-9555-F0EE-FF8C-21ECAF55273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4972480-EF1B-F396-3B6A-31B00B51B6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2B6F98-C249-E5F7-DE23-B20D93FBB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9B81179-9477-539F-C831-F9C04B648AF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AE7084-FE84-1EC9-44F5-9A8FE19EC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1546" y="3923756"/>
            <a:ext cx="2765612" cy="237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24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7823-5580-4D5C-A873-A9227F06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BA68AC-EFA4-B29E-8DAA-51CDF9B21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8351" y="2237752"/>
            <a:ext cx="5968218" cy="303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C4483-7C65-8730-B90A-B8BBD75C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F6879D-C89F-30B6-5ED8-C3B30C58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BD7528-4854-4B4E-BC45-7D8FCFB7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AE06A1-E592-1501-1C2A-609087FCC93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Animating Projectile’s Trajectory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B3448A-06EC-0D44-D56F-A1973C44D6C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A3C539-F626-8F4D-08D5-5015EA2F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EE53C5-D46E-6A0F-E923-EC201FDEF5B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8A5189-3482-A0E2-1494-D13D7FCAD6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BA8B00-2943-9F27-3C47-71303C85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BEC89FB-977D-41BF-47A7-C46BCD95B0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DCF95-9C20-0380-EEAE-622E1120AC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2188" y="4505775"/>
            <a:ext cx="5817253" cy="123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90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3BE14-2A04-2B9B-9BDF-001673A85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30EE0C-458A-1361-A3DA-1EB68885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2187" y="2355072"/>
            <a:ext cx="6109206" cy="3390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AA468-C971-2BAA-0899-80CAFBCD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F67E9B8-7AB7-249F-A239-49F5D644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8AAAB05A-6620-C00D-EDF2-C39BD6D3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AA3128-9AF9-3698-DA13-C9F769D352C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Transformations of Points in a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D5954F-FDC7-185E-6871-53CE37A28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5E5BA4-A699-CDDA-BA8B-C04A8B3A4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CA3B78-B9F6-2AA8-2DD1-54C22D48333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51043CD-734A-272A-8510-0C28A1A3AA6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BAF001-2F24-3B64-8B25-17D787720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B089F3-1D2E-933D-9907-106250834D55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78307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B369-13BA-5F7D-C916-EA4EDBC6D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A1D137-B996-E9C4-E8A1-6219FB471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6252" y="2237752"/>
            <a:ext cx="6535141" cy="365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DCEB0-6E9A-955E-65C5-1229E9D7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9B15F4-891C-ED58-9330-E214F33D1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8505868-D7E0-D8BB-FB15-0EACF5CAB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5A915F1-019C-A204-1C5B-B54613ADF45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Drawing the Barnsley Fern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8B5C8-EB54-E1AC-7CD9-4D0411A724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D3224B-D8CE-C9D5-9F68-4859596AC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2156FD7-5CB8-CD0C-90BC-24DBCE3703D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2FF2ADA-0141-BB1C-2B04-A331171AE6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C988C0-C687-7A98-BC63-93D5E8D6D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2814272A-60CB-F5F8-8E18-04B13A45256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8B491E-8829-DA48-D503-0172DC74CD6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9616" y="2056284"/>
            <a:ext cx="1929205" cy="192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20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47694-1D8E-F250-6AA8-0AC1F5070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F48568-7336-64F2-D219-FC1CA6B92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2892" y="2507807"/>
            <a:ext cx="6128501" cy="3483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98DFA0-7A71-2DB7-24F0-A0A763C20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FE635BB-6B49-7D92-FAB3-C5ABDEFBF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D810DB-847F-24E8-1FA1-45A53758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11805B-7215-ECBF-AE38-D49E383BC1A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Packing Circles into a Square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C75E47-8017-D86D-7684-E49624BDD95B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6393F2-B9D4-066B-6C11-AE20523D6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F5B2ACD-C91C-8E1A-DEA4-29C0622D23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C2060F0-DD31-84F5-81CE-DDD2DD938B4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64059B-9E57-595C-3431-AB9C90FE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4858498-1E6D-0EC5-C107-0D0F71A4D05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5DEEC-D6A1-2546-E1FA-583520E8AC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5516" y="2165304"/>
            <a:ext cx="2535634" cy="213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568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7458-AEFD-8D66-2FC5-30BAAB895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98B1-B425-8926-3140-F41B387B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B35342-EB7D-8BC5-88D7-CA9534A8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12853CE-0AC7-8242-064B-F3715A38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5DD8D5A-FDC1-F86F-94B0-ED83984559A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 Sierpiński Triangle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2D25E8-B95E-C896-31CB-8391A98CDA3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6E1A3F-37C0-424C-2275-F9BCAA408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2843983-A245-149B-EB4F-6425D6037E6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EBE826-B8FF-8F3C-4A30-D37D16BA7A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F70B9B-7F6C-C6A5-037B-8FE24FB25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36CFD2A-5D43-457E-2DEA-396389B235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725844-9ACE-5A13-EE23-84306558E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53386" y="2333728"/>
            <a:ext cx="6299644" cy="357691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F8888D-AEC4-A5E6-2053-D49F8C69C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9408" y="1885429"/>
            <a:ext cx="20955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1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9F97D-7E96-9084-76D1-FC69473F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36144FE-E664-FB7F-746E-E998AAC71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6696" y="2165304"/>
            <a:ext cx="6254697" cy="3492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6F5FAA-03EE-AC34-4FC3-5857BECF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8F13A31-D586-F86B-9C5C-5B5B360C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4D40AC-E0CF-39E7-C368-9D33C65E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4D8CAD-9959-D093-36BD-0541574CDC3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Explore </a:t>
            </a:r>
            <a:r>
              <a:rPr lang="en-US" sz="36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Henon’s</a:t>
            </a:r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FFAD7D-2890-DC12-B5AB-56D2D2A1B46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BBAC25-A75A-B430-A938-8C9784D11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1681809-85C3-E396-6E91-17CA46C80C4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400F14-AF0A-6CEC-39FB-E21D3442622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2E5BE61-3A77-68DE-DF48-B69C075AA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ED9F9FB-2914-8FD2-218E-3046FF60A1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8C14BB-B4C6-E78F-658D-E3435FF19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1883788"/>
            <a:ext cx="2441853" cy="206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90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22602-8B55-43D9-E18B-15950008B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E95D5F-3D3A-6677-2A62-DAF7A41F0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7540" y="2600115"/>
            <a:ext cx="6403853" cy="3310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3DFC-36D6-FF96-5962-3D61F75D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22294FC-5C40-CAE9-2D0E-52B060A9E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902C044-A995-C77E-95FF-BF33AE667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9610E2-A300-CF30-5891-BC242C20A75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Draw Mandelbrot Set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</a:t>
            </a:r>
            <a:r>
              <a:rPr lang="en-US" sz="36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imshow</a:t>
            </a:r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() and (2) Lists List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5D119-D0BC-710D-FE3A-69032143D3DB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CE02E0-C8A2-E01A-8D38-E2BAB314D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28C3A5-58A8-A61B-5FB9-F43EE57DE95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5D5084-A8A3-27C0-884E-8EBDD0C68EC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3B28DFB-C8F0-3C4B-E6FE-AD55B01CF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B828AF2-0028-F771-1B06-498E51113AA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C2A636-895B-3240-6770-8FA46C61DA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0245" y="2151816"/>
            <a:ext cx="2788876" cy="23672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5417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2D6A8-3B9A-6D6D-A4F1-28FFEB63A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C35292F-DA15-2C13-55A6-3C2EE5EB2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9202" y="2330949"/>
            <a:ext cx="6506784" cy="3615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93349-507C-4670-FA26-1DBC7F3B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7CA01D3-6D8A-B227-4B13-32201E698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CFB2F83-9E56-445D-540D-FBC8ACEF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9DBB5A-66DC-4BAF-C70B-B9594BCC56D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Draw Mandelbrot Set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Mandelbrot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EE41C-E021-46CB-99CF-10FA3CE72AB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B12461-724A-1543-6F29-B4DA1E4F6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67BBEDD-CBD1-9712-EBCA-C3B8DC09020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60E5B6C-D6FF-0E12-575B-CEF201F62E1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62366B8-EE14-E54D-DBF7-19A003C3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D2E371-A6FA-3AF3-76A6-A009DD04C6F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723664-4B98-A741-2C27-C02C8E63B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179" y="2058552"/>
            <a:ext cx="3005821" cy="22590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9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6FD9E-D1E1-03AD-0C3D-26FE32FF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B46473-EFA2-109D-D87B-7EF07D169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6435" y="2126301"/>
            <a:ext cx="5982436" cy="377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87A7FD-79A4-7AFA-E4B9-15085EB8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101D1DE-1A67-D717-F303-9ECB0AA59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9AE767A-5C4B-2248-5C3B-36504E68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929502-54A7-91C6-D55A-51874B84C90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07-01 What is a Function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C564D-3D63-5BCF-DA43-A749045B022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04FD68-C4CB-2E72-60B9-D8CE279A4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31C7337-0E4A-0281-2DAD-BC07738711C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9608F2D-59B5-8072-B2D6-DED3D502FC4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217E06A-FE05-D514-5BEF-9E05CE82A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05B9F3-64FC-FEC8-3B92-18524659125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11357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288A6-C0B6-5DD3-546B-852388054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CB4E9DA-C918-EB82-E479-59B11D14B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60655"/>
            <a:ext cx="57194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DD2B21-462E-35A9-3A5F-7591F7FA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147D4B2-F904-EC6C-BBCD-46AF19BBF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FED1952-FC34-CCA4-39D9-6CC9600B8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7349223-A9AB-E133-D3DF-40A677767AC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07-02 Assumptions in SymPy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07-03 Finding the Limit of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9134C-F5E6-A7F9-4DFA-2E805D3E751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F7C22C-DC7E-8FD2-8697-83CB56990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EEA9B6A-C5E4-FAFE-09E2-05A23AD7D2F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BD0510-D8B6-D050-DBF5-1B6A5D8D6F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CBA5A8-601C-169A-0D3B-4B1004A39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F675C52-458E-EB46-9DF4-2DCFD402236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7172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6804C-2154-9DFD-3A07-A1C0D363C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E0C4B8-A67D-586D-CF08-3433BC991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2050201"/>
            <a:ext cx="519860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34F804-82A0-76F4-B390-5D133CC8B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2291976-4370-B55D-72D8-DA7C37D1F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3CC16D0-9E11-F4AB-CCE1-DD44BF46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B10DEC-A948-7C34-A509-4333D466D07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07-04 Finding the Derivative of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9B93F8-E594-EA77-542F-371A8128C4D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234A41-D529-F442-DDD8-FDA84EC19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E4D5F21-1CA9-A780-1F48-0DDEDCE9415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52789F3-AFB4-DFF3-B697-97BD10529A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3552CB0-E4E8-7B81-8789-A5803131F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3C5BBF4-6CC4-D408-1C96-70FCAB8069F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0326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38CA2-D3DC-4DB7-5D4B-CCE3D7F8C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492C49-B5F0-3980-5FD0-2961874E5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5149" y="1938750"/>
            <a:ext cx="5488696" cy="4111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F9DEA4-9F7F-C1E6-38B1-89280C5E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DB75AED-18A9-DA92-E61D-F261033E9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704DD44-FF39-EE47-1820-5D4A2633E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FCA4B3A-1C4C-8271-FD62-76F7CB79566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07-05 Higher-Order Derivatives and Finding the Maxima and Minima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B9BCE9-EF9C-3A69-63D7-97742C610FA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5A6F4C-F0B0-C381-BABF-EA38BC1D2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5923DBD-5EA5-18DA-80D9-7D1E596FADE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1CB76D-FC08-59E3-7EE0-D28A2CA6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B4CC55F-C69A-DE0F-C0A0-4CE1F4B6D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BA70B7B-48D6-2715-441B-307281A4D07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00528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03657-57C4-8A0B-9D91-261849367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AE18076-F7BA-CB05-B1B0-382B5E336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2694" y="1960655"/>
            <a:ext cx="555971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9FB80-F075-F603-4D99-A87DEE21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B324E50-9029-9925-E5A6-F1613C1E2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375BE0D-82DE-41ED-0EE9-C16E23F91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C81F88-A43D-05C9-88A4-267849B5D2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07-06 Finding the Global Maximum using Gradient Ascent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#0 Build a Basic “grad_ascent()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A Generic Program for Gradient Ascent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B3829-8175-FD4F-B9B9-274500712C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DD9FD3-4952-7530-7F22-63C5EFD8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2D8FF91-19BC-9B67-C2E2-656931F31C4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070FB8-2715-6949-E537-AD3EDB8F57C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8A77C0F-E972-0635-EA59-02671D6EE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1FB42B-A89B-686F-FDE6-DCBAA1D323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91040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6A6C1-88D7-7DF2-8E3D-89DC00D70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AA2FED-F703-1418-139F-9A92ABBF9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1996880"/>
            <a:ext cx="5719702" cy="4082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F8266-58E4-B2DC-4AF8-F6E24F29B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1D69FC1-E86D-A32A-1CC0-63322068C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536B05B-95C5-7CE8-03EC-5C0FBE02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2C5A82D-4505-9992-D0DB-39CE4EC23EC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07-06 Finding the Global Maximum using Gradient Ascent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A Word of Warning about the Initial Value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The Role of the Step Size and Epsilon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DF084-8415-23E8-4411-FFDB344A642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D17747-24D5-5ED7-E8CD-7561D659A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F75C4A3-A320-4C0C-CDAC-CAAA8BFF539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78AFF0-54B0-E537-3155-197C82180B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CF935D-5C1F-3C93-124C-528649AAE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A6E08CE-FAFD-FAFF-F938-5D1A6B106D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08042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9E714-C43C-D148-61E6-C4B293A9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8E89A5-7A22-5642-AF5A-1A43C3F0E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4826" y="1996880"/>
            <a:ext cx="514618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6ABD9-3F30-B677-C847-99C1AA0EF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82A9967-4BEC-A5AE-A7DB-B1B34A391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7FCE6EB-1120-7123-9B89-0BA9C4278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E9152F9-4F44-4794-3CE0-127F20FCA39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07-07 Finding the Integrals of Functions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07-08 Probability Density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888D15-6E9B-AB1F-6117-CC4796E589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59C51D-31CB-364E-FB90-02AFFACE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4F62474-B2FF-FFAA-90A6-FD6AE41CDB2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04BC74E-D61C-3E6A-124C-C01ADCE39A0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908FAD1-DC8B-9160-4797-A562E7E81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5117BE8-B014-1474-56ED-F18E57FA24B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00665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F678A-FE45-D43F-541A-047653EFE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DE0C0C-5371-C671-9FC4-DD5608658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7748" y="1938750"/>
            <a:ext cx="5716699" cy="4101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FE728-AF61-0844-ABC5-AEA4326C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1AC63D-0E82-C405-0D18-28DE7289D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4FE23B0-C776-DF96-C7C6-52AF2583E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0268DAD-B13C-718B-AE6D-6F0F542295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Verify the Continuity of a Function at a 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AC9BA-5B85-CC2D-2BCF-7E37DD658C6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1A3BB0-8F24-35D6-F571-D7BBBB2D5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19CCDE-D295-BC53-B55A-57316DB56B5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4FC7D8B-25E0-87DB-F1F9-15DC834F1DC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50071FF-7DCF-AA89-0B29-0FAA4D90A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36E74B2-8C76-B0E0-0746-FBF39B5A6E7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2050" name="Picture 2" descr="Continuous Function - Definition, Examples | Continuity">
            <a:extLst>
              <a:ext uri="{FF2B5EF4-FFF2-40B4-BE49-F238E27FC236}">
                <a16:creationId xmlns:a16="http://schemas.microsoft.com/office/drawing/2014/main" id="{2364926A-C341-53DC-9402-CFB826F07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795" y="1827299"/>
            <a:ext cx="3530824" cy="2681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06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13CEE-2A85-9778-9F02-9C0957728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3B8B8F-2262-4508-C822-DF1E8F9D9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4574" y="1996880"/>
            <a:ext cx="6151581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6C6D61-1F37-1D6B-AB05-0871E129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CC8D0FD-BF2B-72F6-5EB0-EDC31E07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A6AF07F-41E6-210F-1A76-B62FD7506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FDD3DA5-F95C-758A-51C2-0AC5A92B33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Implement the Gradient Descent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6CE62-5A2F-0EFE-F80D-8B6B92C2057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48057A-035F-AF88-AD5C-2FF709EAC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B26EBB4-B38C-D780-5C4F-F6644C802DA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8F2F3F5-4A83-E639-CDE5-E347FFE9385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CB38751-902A-5DAA-1A71-7F3FA759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476F63F-CE47-D6B9-B9EA-4A751DEE14F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04906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5B15F-A1CE-325D-A2F9-1E72620E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52270F-597E-BFE3-EA80-9C4BAFA81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92856"/>
            <a:ext cx="594539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E4CCC-276E-E6B6-C71E-158F06017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5906BAC-CD1A-35B4-CBA4-D9F1CCE2B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1358D57-D941-EDBF-8426-DE3000824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816068B-9FE9-B10F-BFCE-75DC76BB7FC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Area Between Two Curves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31790-A696-B545-ECE7-0139118230E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65F678-3AA9-9124-08B4-2C1361654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861B1CE-2B20-8245-BA2F-977C99D2D8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B8EE68C-CF2A-397B-8690-C64E5165A10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6801238-C384-F9D4-9C99-F7D1B299B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22D555C-1A2A-671C-8C17-A105EE1623E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8920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207A2-E532-8456-2ADB-46EC68DCF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D3EE2E-1621-FFEF-97F7-782B351ED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1860" y="1996880"/>
            <a:ext cx="590155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D3B42-AF94-3A3D-4B99-5E8453C48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D354160-974D-D66C-6890-02A38186F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A2D8658-F546-336B-D27D-C42D74A47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8E46F9A-212A-E3AF-3CFB-734B9F1441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Finding the Length of a Curve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6427F-93E1-A945-D152-EC8A799AB75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CD0C4A-CB67-9C27-DBC0-A4C9C4129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9FBD1B9-B244-889C-5430-337065BB87E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2C54AA-412C-94F0-AA87-C74599CD0C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5DC7126-7287-DE06-FC71-6208ABBE1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B4E1610-6B38-01B7-D2B6-392923FAE8F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33264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28076</TotalTime>
  <Words>4155</Words>
  <Application>Microsoft Office PowerPoint</Application>
  <PresentationFormat>Widescreen</PresentationFormat>
  <Paragraphs>783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About “Sets Theory”</vt:lpstr>
      <vt:lpstr>Samples of Sets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125</cp:revision>
  <dcterms:created xsi:type="dcterms:W3CDTF">2024-02-08T14:33:54Z</dcterms:created>
  <dcterms:modified xsi:type="dcterms:W3CDTF">2024-03-02T03:29:00Z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